
<file path=[Content_Types].xml><?xml version="1.0" encoding="utf-8"?>
<Types xmlns="http://schemas.openxmlformats.org/package/2006/content-types">
  <Default Extension="rels" ContentType="application/vnd.openxmlformats-package.relationships+xml"/>
  <Default Extension="png" ContentType="image/png"/>
  <Default Extension="xml" ContentType="application/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12.xml" ContentType="application/vnd.openxmlformats-officedocument.presentationml.notesSlide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9.xml" ContentType="application/vnd.openxmlformats-officedocument.presentationml.slide+xml"/>
  <Override PartName="/ppt/slides/slide3.xml" ContentType="application/vnd.openxmlformats-officedocument.presentationml.slide+xml"/>
  <Override PartName="/ppt/slides/slide6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17.xml" ContentType="application/vnd.openxmlformats-officedocument.presentationml.slide+xml"/>
  <Override PartName="/ppt/slides/slide8.xml" ContentType="application/vnd.openxmlformats-officedocument.presentationml.slide+xml"/>
  <Override PartName="/ppt/slides/slide4.xml" ContentType="application/vnd.openxmlformats-officedocument.presentationml.slide+xml"/>
  <Override PartName="/ppt/slides/slide10.xml" ContentType="application/vnd.openxmlformats-officedocument.presentationml.slide+xml"/>
  <Override PartName="/ppt/slides/slide14.xml" ContentType="application/vnd.openxmlformats-officedocument.presentationml.slide+xml"/>
  <Override PartName="/ppt/slides/slide11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</Types>
</file>

<file path=_rels/.rels><?xml version="1.0" encoding="UTF-8" standalone="yes"?><Relationships xmlns="http://schemas.openxmlformats.org/package/2006/relationships"><Relationship Target="ppt/presentation.xml" Type="http://schemas.openxmlformats.org/officeDocument/2006/relationships/officeDocument" Id="rId1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aveSubsetFonts="1" autoCompressPictures="0" mc:PreserveAttributes="mv:*" mc:Ignorable="mv">
  <p:sldMasterIdLst>
    <p:sldMasterId id="214748365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</p:sldIdLst>
  <p:sldSz cy="5143500" cx="9144000"/>
  <p:notesSz cy="9144000" cx="6858000"/>
  <p:defaultTextStyle>
    <a:defPPr algn="l" rtl="0" marR="0">
      <a:lnSpc>
        <a:spcPct val="100000"/>
      </a:lnSpc>
      <a:spcBef>
        <a:spcPts val="0"/>
      </a:spcBef>
      <a:spcAft>
        <a:spcPts val="0"/>
      </a:spcAft>
    </a:defPPr>
    <a:lvl1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Target="slides/slide14.xml" Type="http://schemas.openxmlformats.org/officeDocument/2006/relationships/slide" Id="rId19"/><Relationship Target="slides/slide13.xml" Type="http://schemas.openxmlformats.org/officeDocument/2006/relationships/slide" Id="rId18"/><Relationship Target="slides/slide12.xml" Type="http://schemas.openxmlformats.org/officeDocument/2006/relationships/slide" Id="rId17"/><Relationship Target="slides/slide11.xml" Type="http://schemas.openxmlformats.org/officeDocument/2006/relationships/slide" Id="rId16"/><Relationship Target="slides/slide10.xml" Type="http://schemas.openxmlformats.org/officeDocument/2006/relationships/slide" Id="rId15"/><Relationship Target="slides/slide9.xml" Type="http://schemas.openxmlformats.org/officeDocument/2006/relationships/slide" Id="rId14"/><Relationship Target="slides/slide16.xml" Type="http://schemas.openxmlformats.org/officeDocument/2006/relationships/slide" Id="rId21"/><Relationship Target="presProps.xml" Type="http://schemas.openxmlformats.org/officeDocument/2006/relationships/presProps" Id="rId2"/><Relationship Target="slides/slide7.xml" Type="http://schemas.openxmlformats.org/officeDocument/2006/relationships/slide" Id="rId12"/><Relationship Target="slides/slide17.xml" Type="http://schemas.openxmlformats.org/officeDocument/2006/relationships/slide" Id="rId22"/><Relationship Target="theme/theme1.xml" Type="http://schemas.openxmlformats.org/officeDocument/2006/relationships/theme" Id="rId1"/><Relationship Target="slides/slide8.xml" Type="http://schemas.openxmlformats.org/officeDocument/2006/relationships/slide" Id="rId13"/><Relationship Target="slideMasters/slideMaster1.xml" Type="http://schemas.openxmlformats.org/officeDocument/2006/relationships/slideMaster" Id="rId4"/><Relationship Target="slides/slide5.xml" Type="http://schemas.openxmlformats.org/officeDocument/2006/relationships/slide" Id="rId10"/><Relationship Target="tableStyles.xml" Type="http://schemas.openxmlformats.org/officeDocument/2006/relationships/tableStyles" Id="rId3"/><Relationship Target="slides/slide6.xml" Type="http://schemas.openxmlformats.org/officeDocument/2006/relationships/slide" Id="rId11"/><Relationship Target="slides/slide15.xml" Type="http://schemas.openxmlformats.org/officeDocument/2006/relationships/slide" Id="rId20"/><Relationship Target="slides/slide4.xml" Type="http://schemas.openxmlformats.org/officeDocument/2006/relationships/slide" Id="rId9"/><Relationship Target="slides/slide1.xml" Type="http://schemas.openxmlformats.org/officeDocument/2006/relationships/slide" Id="rId6"/><Relationship Target="notesMasters/notesMaster1.xml" Type="http://schemas.openxmlformats.org/officeDocument/2006/relationships/notesMaster" Id="rId5"/><Relationship Target="slides/slide3.xml" Type="http://schemas.openxmlformats.org/officeDocument/2006/relationships/slide" Id="rId8"/><Relationship Target="slides/slide2.xml" Type="http://schemas.openxmlformats.org/officeDocument/2006/relationships/slide" Id="rId7"/></Relationships>
</file>

<file path=ppt/notesMasters/_rels/notesMaster1.xml.rels><?xml version="1.0" encoding="UTF-8" standalone="yes"?><Relationships xmlns="http://schemas.openxmlformats.org/package/2006/relationships"><Relationship Target="../theme/theme3.xml" Type="http://schemas.openxmlformats.org/officeDocument/2006/relationships/theme" Id="rId1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" name="Shape 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" name="Shape 2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3" name="Shape 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defRPr sz="11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</p:notesMaster>
</file>

<file path=ppt/notesSlides/_rels/notesSlide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0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9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5" name="Shape 2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6" name="Shape 26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27" name="Shape 2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86" name="Shape 8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7" name="Shape 87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88" name="Shape 88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92" name="Shape 9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3" name="Shape 93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94" name="Shape 94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98" name="Shape 9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9" name="Shape 99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00" name="Shape 10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04" name="Shape 10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5" name="Shape 105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06" name="Shape 106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10" name="Shape 11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1" name="Shape 111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12" name="Shape 11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20" name="Shape 12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1" name="Shape 121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22" name="Shape 12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26" name="Shape 12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7" name="Shape 127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28" name="Shape 128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33" name="Shape 13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4" name="Shape 134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35" name="Shape 135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1" name="Shape 3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2" name="Shape 32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33" name="Shape 3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8" name="Shape 3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9" name="Shape 39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40" name="Shape 4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46" name="Shape 4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7" name="Shape 47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48" name="Shape 48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54" name="Shape 5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5" name="Shape 55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56" name="Shape 56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62" name="Shape 6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3" name="Shape 63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64" name="Shape 64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68" name="Shape 6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9" name="Shape 69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70" name="Shape 7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74" name="Shape 7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5" name="Shape 75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76" name="Shape 76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80" name="Shape 8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1" name="Shape 81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82" name="Shape 8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2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3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4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5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6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7" name="Shape 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" name="Shape 8"/>
          <p:cNvSpPr txBox="1"/>
          <p:nvPr>
            <p:ph idx="1" type="subTitle"/>
          </p:nvPr>
        </p:nvSpPr>
        <p:spPr>
          <a:xfrm>
            <a:off y="2840053" x="685800"/>
            <a:ext cy="784799" cx="77724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 algn="ctr" marL="0">
              <a:spcBef>
                <a:spcPts val="0"/>
              </a:spcBef>
              <a:buClr>
                <a:schemeClr val="dk2"/>
              </a:buClr>
              <a:buNone/>
              <a:defRPr>
                <a:solidFill>
                  <a:schemeClr val="dk2"/>
                </a:solidFill>
              </a:defRPr>
            </a:lvl1pPr>
            <a:lvl2pPr algn="ctr" indent="190500" mar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2pPr>
            <a:lvl3pPr algn="ctr" indent="190500" mar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3pPr>
            <a:lvl4pPr algn="ctr" indent="190500" mar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4pPr>
            <a:lvl5pPr algn="ctr" indent="190500" mar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5pPr>
            <a:lvl6pPr algn="ctr" indent="190500" mar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6pPr>
            <a:lvl7pPr algn="ctr" indent="190500" mar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7pPr>
            <a:lvl8pPr algn="ctr" indent="190500" mar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8pPr>
            <a:lvl9pPr algn="ctr" indent="190500" mar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9" name="Shape 9"/>
          <p:cNvSpPr txBox="1"/>
          <p:nvPr>
            <p:ph type="ctrTitle"/>
          </p:nvPr>
        </p:nvSpPr>
        <p:spPr>
          <a:xfrm>
            <a:off y="1583342" x="685800"/>
            <a:ext cy="1159799" cx="77724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 algn="ctr" indent="304800">
              <a:buSzPct val="100000"/>
              <a:defRPr sz="4800"/>
            </a:lvl1pPr>
            <a:lvl2pPr algn="ctr" indent="304800">
              <a:buSzPct val="100000"/>
              <a:defRPr sz="4800"/>
            </a:lvl2pPr>
            <a:lvl3pPr algn="ctr" indent="304800">
              <a:buSzPct val="100000"/>
              <a:defRPr sz="4800"/>
            </a:lvl3pPr>
            <a:lvl4pPr algn="ctr" indent="304800">
              <a:buSzPct val="100000"/>
              <a:defRPr sz="4800"/>
            </a:lvl4pPr>
            <a:lvl5pPr algn="ctr" indent="304800">
              <a:buSzPct val="100000"/>
              <a:defRPr sz="4800"/>
            </a:lvl5pPr>
            <a:lvl6pPr algn="ctr" indent="304800">
              <a:buSzPct val="100000"/>
              <a:defRPr sz="4800"/>
            </a:lvl6pPr>
            <a:lvl7pPr algn="ctr" indent="304800">
              <a:buSzPct val="100000"/>
              <a:defRPr sz="4800"/>
            </a:lvl7pPr>
            <a:lvl8pPr algn="ctr" indent="304800">
              <a:buSzPct val="100000"/>
              <a:defRPr sz="4800"/>
            </a:lvl8pPr>
            <a:lvl9pPr algn="ctr" indent="304800">
              <a:buSzPct val="100000"/>
              <a:defRPr sz="4800"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10" name="Shape 1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" name="Shape 11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  <p:sp>
        <p:nvSpPr>
          <p:cNvPr id="12" name="Shape 12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13" name="Shape 1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" name="Shape 14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  <p:sp>
        <p:nvSpPr>
          <p:cNvPr id="15" name="Shape 15"/>
          <p:cNvSpPr txBox="1"/>
          <p:nvPr>
            <p:ph idx="1" type="body"/>
          </p:nvPr>
        </p:nvSpPr>
        <p:spPr>
          <a:xfrm>
            <a:off y="1200150" x="457200"/>
            <a:ext cy="3725699" cx="39945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  <p:sp>
        <p:nvSpPr>
          <p:cNvPr id="16" name="Shape 16"/>
          <p:cNvSpPr txBox="1"/>
          <p:nvPr>
            <p:ph idx="2" type="body"/>
          </p:nvPr>
        </p:nvSpPr>
        <p:spPr>
          <a:xfrm>
            <a:off y="1200150" x="4692273"/>
            <a:ext cy="3725699" cx="39945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17" name="Shape 1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8" name="Shape 18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19" name="Shape 1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0" name="Shape 20"/>
          <p:cNvSpPr txBox="1"/>
          <p:nvPr>
            <p:ph idx="1" type="body"/>
          </p:nvPr>
        </p:nvSpPr>
        <p:spPr>
          <a:xfrm>
            <a:off y="4406309" x="457200"/>
            <a:ext cy="519599" cx="82296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 algn="ctr" indent="-171450" marL="285750">
              <a:spcBef>
                <a:spcPts val="0"/>
              </a:spcBef>
              <a:buClr>
                <a:schemeClr val="dk1"/>
              </a:buClr>
              <a:buSzPct val="100000"/>
              <a:buNone/>
              <a:defRPr sz="1800">
                <a:solidFill>
                  <a:schemeClr val="dk1"/>
                </a:solidFill>
              </a:defRPr>
            </a:lvl1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21" name="Shape 21"/>
        <p:cNvGrpSpPr/>
        <p:nvPr/>
      </p:nvGrpSpPr>
      <p:grpSpPr>
        <a:xfrm>
          <a:off y="0" x="0"/>
          <a:ext cy="0" cx="0"/>
          <a:chOff y="0" x="0"/>
          <a:chExt cy="0" cx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Target="../slideLayouts/slideLayout2.xml" Type="http://schemas.openxmlformats.org/officeDocument/2006/relationships/slideLayout" Id="rId2"/><Relationship Target="../slideLayouts/slideLayout1.xml" Type="http://schemas.openxmlformats.org/officeDocument/2006/relationships/slideLayout" Id="rId1"/><Relationship Target="../slideLayouts/slideLayout4.xml" Type="http://schemas.openxmlformats.org/officeDocument/2006/relationships/slideLayout" Id="rId4"/><Relationship Target="../slideLayouts/slideLayout3.xml" Type="http://schemas.openxmlformats.org/officeDocument/2006/relationships/slideLayout" Id="rId3"/><Relationship Target="../slideLayouts/slideLayout6.xml" Type="http://schemas.openxmlformats.org/officeDocument/2006/relationships/slideLayout" Id="rId6"/><Relationship Target="../slideLayouts/slideLayout5.xml" Type="http://schemas.openxmlformats.org/officeDocument/2006/relationships/slideLayout" Id="rId5"/><Relationship Target="../theme/theme2.xml" Type="http://schemas.openxmlformats.org/officeDocument/2006/relationships/theme" Id="rId7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gradFill>
          <a:gsLst>
            <a:gs pos="0">
              <a:schemeClr val="lt1"/>
            </a:gs>
            <a:gs pos="30000">
              <a:schemeClr val="lt1"/>
            </a:gs>
            <a:gs pos="100000">
              <a:schemeClr val="lt2"/>
            </a:gs>
          </a:gsLst>
          <a:path path="circle">
            <a:fillToRect t="50%" b="50%" r="50%" l="50%"/>
          </a:path>
          <a:tileRect/>
        </a:gradFill>
      </p:bgPr>
    </p:bg>
    <p:spTree>
      <p:nvGrpSpPr>
        <p:cNvPr id="4" name="Shape 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" name="Shape 5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 marL="0"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1pPr>
            <a:lvl2pPr indent="228600" marL="0"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2pPr>
            <a:lvl3pPr indent="228600" marL="0"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3pPr>
            <a:lvl4pPr indent="228600" marL="0"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4pPr>
            <a:lvl5pPr indent="228600" marL="0"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5pPr>
            <a:lvl6pPr indent="228600" marL="0"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6pPr>
            <a:lvl7pPr indent="228600" marL="0"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7pPr>
            <a:lvl8pPr indent="228600" marL="0"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8pPr>
            <a:lvl9pPr indent="228600" marL="0"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6" name="Shape 6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 indent="-152400" marL="342900">
              <a:spcBef>
                <a:spcPts val="600"/>
              </a:spcBef>
              <a:buSzPct val="100000"/>
              <a:defRPr sz="3000"/>
            </a:lvl1pPr>
            <a:lvl2pPr indent="-133350" marL="742950">
              <a:spcBef>
                <a:spcPts val="480"/>
              </a:spcBef>
              <a:buSzPct val="100000"/>
              <a:defRPr sz="2400"/>
            </a:lvl2pPr>
            <a:lvl3pPr indent="-76200" marL="1143000">
              <a:spcBef>
                <a:spcPts val="480"/>
              </a:spcBef>
              <a:buSzPct val="100000"/>
              <a:defRPr sz="2400"/>
            </a:lvl3pPr>
            <a:lvl4pPr indent="-114300" marL="1600200">
              <a:spcBef>
                <a:spcPts val="360"/>
              </a:spcBef>
              <a:buSzPct val="100000"/>
              <a:defRPr sz="1800"/>
            </a:lvl4pPr>
            <a:lvl5pPr indent="-114300" marL="2057400">
              <a:spcBef>
                <a:spcPts val="360"/>
              </a:spcBef>
              <a:buSzPct val="100000"/>
              <a:defRPr sz="1800"/>
            </a:lvl5pPr>
            <a:lvl6pPr indent="-114300" marL="2514600">
              <a:spcBef>
                <a:spcPts val="360"/>
              </a:spcBef>
              <a:buSzPct val="100000"/>
              <a:defRPr sz="1800"/>
            </a:lvl6pPr>
            <a:lvl7pPr indent="-114300" marL="2971800">
              <a:spcBef>
                <a:spcPts val="360"/>
              </a:spcBef>
              <a:buSzPct val="100000"/>
              <a:defRPr sz="1800"/>
            </a:lvl7pPr>
            <a:lvl8pPr indent="-114300" marL="3429000">
              <a:spcBef>
                <a:spcPts val="360"/>
              </a:spcBef>
              <a:buSzPct val="100000"/>
              <a:defRPr sz="1800"/>
            </a:lvl8pPr>
            <a:lvl9pPr indent="-114300" marL="3886200">
              <a:spcBef>
                <a:spcPts val="360"/>
              </a:spcBef>
              <a:buSzPct val="100000"/>
              <a:defRPr sz="1800"/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txStyles>
    <p:title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Target="../notesSlides/notesSlide1.xml" Type="http://schemas.openxmlformats.org/officeDocument/2006/relationships/notesSlide" Id="rId2"/><Relationship Target="../slideLayouts/slideLayout1.xml" Type="http://schemas.openxmlformats.org/officeDocument/2006/relationships/slideLayout" Id="rId1"/></Relationships>
</file>

<file path=ppt/slides/_rels/slide10.xml.rels><?xml version="1.0" encoding="UTF-8" standalone="yes"?><Relationships xmlns="http://schemas.openxmlformats.org/package/2006/relationships"><Relationship Target="../notesSlides/notesSlide10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1.xml.rels><?xml version="1.0" encoding="UTF-8" standalone="yes"?><Relationships xmlns="http://schemas.openxmlformats.org/package/2006/relationships"><Relationship Target="../notesSlides/notesSlide11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2.xml.rels><?xml version="1.0" encoding="UTF-8" standalone="yes"?><Relationships xmlns="http://schemas.openxmlformats.org/package/2006/relationships"><Relationship Target="../notesSlides/notesSlide12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3.xml.rels><?xml version="1.0" encoding="UTF-8" standalone="yes"?><Relationships xmlns="http://schemas.openxmlformats.org/package/2006/relationships"><Relationship Target="../notesSlides/notesSlide13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4.xml.rels><?xml version="1.0" encoding="UTF-8" standalone="yes"?><Relationships xmlns="http://schemas.openxmlformats.org/package/2006/relationships"><Relationship Target="../notesSlides/notesSlide14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5.xml.rels><?xml version="1.0" encoding="UTF-8" standalone="yes"?><Relationships xmlns="http://schemas.openxmlformats.org/package/2006/relationships"><Relationship Target="../notesSlides/notesSlide15.xml" Type="http://schemas.openxmlformats.org/officeDocument/2006/relationships/notesSlide" Id="rId2"/><Relationship Target="../slideLayouts/slideLayout2.xml" Type="http://schemas.openxmlformats.org/officeDocument/2006/relationships/slideLayout" Id="rId1"/><Relationship Target="https://github.com/andlindsay/searches/blob/master/Graph.h#L23-28" Type="http://schemas.openxmlformats.org/officeDocument/2006/relationships/hyperlink" TargetMode="External" Id="rId4"/><Relationship Target="https://github.com/andlindsay/searches/blob/master/Graph.h#L15-22" Type="http://schemas.openxmlformats.org/officeDocument/2006/relationships/hyperlink" TargetMode="External" Id="rId3"/><Relationship Target="https://github.com/andlindsay/searches/blob/master/Search.h#L20" Type="http://schemas.openxmlformats.org/officeDocument/2006/relationships/hyperlink" TargetMode="External" Id="rId6"/><Relationship Target="https://github.com/andlindsay/searches/blob/master/Tree.h#L10-39" Type="http://schemas.openxmlformats.org/officeDocument/2006/relationships/hyperlink" TargetMode="External" Id="rId5"/></Relationships>
</file>

<file path=ppt/slides/_rels/slide16.xml.rels><?xml version="1.0" encoding="UTF-8" standalone="yes"?><Relationships xmlns="http://schemas.openxmlformats.org/package/2006/relationships"><Relationship Target="../notesSlides/notesSlide16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7.xml.rels><?xml version="1.0" encoding="UTF-8" standalone="yes"?><Relationships xmlns="http://schemas.openxmlformats.org/package/2006/relationships"><Relationship Target="../notesSlides/notesSlide17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0.png" Type="http://schemas.openxmlformats.org/officeDocument/2006/relationships/image" Id="rId3"/></Relationships>
</file>

<file path=ppt/slides/_rels/slide2.xml.rels><?xml version="1.0" encoding="UTF-8" standalone="yes"?><Relationships xmlns="http://schemas.openxmlformats.org/package/2006/relationships"><Relationship Target="../notesSlides/notesSlide2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3.xml.rels><?xml version="1.0" encoding="UTF-8" standalone="yes"?><Relationships xmlns="http://schemas.openxmlformats.org/package/2006/relationships"><Relationship Target="../notesSlides/notesSlide3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7.png" Type="http://schemas.openxmlformats.org/officeDocument/2006/relationships/image" Id="rId3"/></Relationships>
</file>

<file path=ppt/slides/_rels/slide4.xml.rels><?xml version="1.0" encoding="UTF-8" standalone="yes"?><Relationships xmlns="http://schemas.openxmlformats.org/package/2006/relationships"><Relationship Target="../notesSlides/notesSlide4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6.png" Type="http://schemas.openxmlformats.org/officeDocument/2006/relationships/image" Id="rId4"/><Relationship Target="../media/image01.png" Type="http://schemas.openxmlformats.org/officeDocument/2006/relationships/image" Id="rId3"/></Relationships>
</file>

<file path=ppt/slides/_rels/slide5.xml.rels><?xml version="1.0" encoding="UTF-8" standalone="yes"?><Relationships xmlns="http://schemas.openxmlformats.org/package/2006/relationships"><Relationship Target="../notesSlides/notesSlide5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4.png" Type="http://schemas.openxmlformats.org/officeDocument/2006/relationships/image" Id="rId4"/><Relationship Target="../media/image05.png" Type="http://schemas.openxmlformats.org/officeDocument/2006/relationships/image" Id="rId3"/></Relationships>
</file>

<file path=ppt/slides/_rels/slide6.xml.rels><?xml version="1.0" encoding="UTF-8" standalone="yes"?><Relationships xmlns="http://schemas.openxmlformats.org/package/2006/relationships"><Relationship Target="../notesSlides/notesSlide6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4.png" Type="http://schemas.openxmlformats.org/officeDocument/2006/relationships/image" Id="rId4"/><Relationship Target="../media/image05.png" Type="http://schemas.openxmlformats.org/officeDocument/2006/relationships/image" Id="rId3"/></Relationships>
</file>

<file path=ppt/slides/_rels/slide7.xml.rels><?xml version="1.0" encoding="UTF-8" standalone="yes"?><Relationships xmlns="http://schemas.openxmlformats.org/package/2006/relationships"><Relationship Target="../notesSlides/notesSlide7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3.png" Type="http://schemas.openxmlformats.org/officeDocument/2006/relationships/image" Id="rId3"/></Relationships>
</file>

<file path=ppt/slides/_rels/slide8.xml.rels><?xml version="1.0" encoding="UTF-8" standalone="yes"?><Relationships xmlns="http://schemas.openxmlformats.org/package/2006/relationships"><Relationship Target="../notesSlides/notesSlide8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2.png" Type="http://schemas.openxmlformats.org/officeDocument/2006/relationships/image" Id="rId3"/></Relationships>
</file>

<file path=ppt/slides/_rels/slide9.xml.rels><?xml version="1.0" encoding="UTF-8" standalone="yes"?><Relationships xmlns="http://schemas.openxmlformats.org/package/2006/relationships"><Relationship Target="../notesSlides/notesSlide9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2" name="Shape 2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3" name="Shape 23"/>
          <p:cNvSpPr txBox="1"/>
          <p:nvPr>
            <p:ph type="ctrTitle"/>
          </p:nvPr>
        </p:nvSpPr>
        <p:spPr>
          <a:xfrm>
            <a:off y="1583342" x="685800"/>
            <a:ext cy="1159856" cx="77724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"/>
              <a:t>Graph Search in C++</a:t>
            </a:r>
          </a:p>
        </p:txBody>
      </p:sp>
      <p:sp>
        <p:nvSpPr>
          <p:cNvPr id="24" name="Shape 24"/>
          <p:cNvSpPr txBox="1"/>
          <p:nvPr>
            <p:ph idx="1" type="subTitle"/>
          </p:nvPr>
        </p:nvSpPr>
        <p:spPr>
          <a:xfrm>
            <a:off y="2840053" x="685800"/>
            <a:ext cy="784737" cx="77724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buNone/>
            </a:pPr>
            <a:r>
              <a:rPr lang="en"/>
              <a:t>Andrew Lindsay</a:t>
            </a: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3" name="Shape 8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4" name="Shape 84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buNone/>
            </a:pPr>
            <a:r>
              <a:rPr lang="en"/>
              <a:t>BFS</a:t>
            </a:r>
          </a:p>
        </p:txBody>
      </p:sp>
      <p:sp>
        <p:nvSpPr>
          <p:cNvPr id="85" name="Shape 85"/>
          <p:cNvSpPr txBox="1"/>
          <p:nvPr>
            <p:ph idx="1" type="body"/>
          </p:nvPr>
        </p:nvSpPr>
        <p:spPr>
          <a:xfrm>
            <a:off y="9715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sz="1400" lang="en"/>
              <a:t>bool DoSearch(node curr)</a:t>
            </a:r>
          </a:p>
          <a:p>
            <a:pPr rtl="0" lvl="0">
              <a:buNone/>
            </a:pPr>
            <a:r>
              <a:rPr sz="1400" lang="en"/>
              <a:t>	add curr to path, set path on curr</a:t>
            </a:r>
          </a:p>
          <a:p>
            <a:pPr rtl="0" lvl="0">
              <a:buNone/>
            </a:pPr>
            <a:r>
              <a:rPr sz="1400" lang="en"/>
              <a:t>	add curr to closed list</a:t>
            </a:r>
          </a:p>
          <a:p>
            <a:pPr rtl="0" lvl="0">
              <a:buNone/>
            </a:pPr>
            <a:r>
              <a:rPr sz="1400" lang="en"/>
              <a:t>	return true if at target of search</a:t>
            </a:r>
          </a:p>
          <a:p>
            <a:pPr rtl="0" lvl="0">
              <a:buNone/>
            </a:pPr>
            <a:r>
              <a:rPr sz="1400" lang="en"/>
              <a:t>	fetch all vertices connected to curr</a:t>
            </a:r>
          </a:p>
          <a:p>
            <a:pPr rtl="0" lvl="0">
              <a:buNone/>
            </a:pPr>
            <a:r>
              <a:rPr sz="1400" lang="en"/>
              <a:t>	for each vertex fetched </a:t>
            </a:r>
          </a:p>
          <a:p>
            <a:pPr rtl="0" lvl="0">
              <a:buNone/>
            </a:pPr>
            <a:r>
              <a:rPr sz="1400" lang="en"/>
              <a:t>		if not already visited</a:t>
            </a:r>
          </a:p>
          <a:p>
            <a:pPr rtl="0" lvl="0" indent="457200" marL="914400">
              <a:buNone/>
            </a:pPr>
            <a:r>
              <a:rPr sz="1400" lang="en"/>
              <a:t>add to search tree</a:t>
            </a:r>
          </a:p>
          <a:p>
            <a:pPr rtl="0" lvl="0">
              <a:buNone/>
            </a:pPr>
            <a:r>
              <a:rPr sz="1400" lang="en"/>
              <a:t>			append to open list</a:t>
            </a:r>
          </a:p>
          <a:p>
            <a:pPr rtl="0" lvl="0">
              <a:buNone/>
            </a:pPr>
            <a:r>
              <a:rPr sz="1400" lang="en"/>
              <a:t>	let nextNode be first node in open list</a:t>
            </a:r>
          </a:p>
          <a:p>
            <a:pPr rtl="0" lvl="0">
              <a:buNone/>
            </a:pPr>
            <a:r>
              <a:rPr sz="1400" lang="en"/>
              <a:t>	return true if DoSearch( nextNode )</a:t>
            </a:r>
          </a:p>
          <a:p>
            <a:pPr rtl="0" lvl="0">
              <a:buNone/>
            </a:pPr>
            <a:r>
              <a:rPr sz="1400" lang="en"/>
              <a:t>	otherwise return false</a:t>
            </a:r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9" name="Shape 8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0" name="Shape 90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buNone/>
            </a:pPr>
            <a:r>
              <a:rPr lang="en"/>
              <a:t>GBFS</a:t>
            </a:r>
          </a:p>
        </p:txBody>
      </p:sp>
      <p:sp>
        <p:nvSpPr>
          <p:cNvPr id="91" name="Shape 91"/>
          <p:cNvSpPr txBox="1"/>
          <p:nvPr>
            <p:ph idx="1" type="body"/>
          </p:nvPr>
        </p:nvSpPr>
        <p:spPr>
          <a:xfrm>
            <a:off y="9715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sz="1400" lang="en"/>
              <a:t>bool DoSearch(node curr)</a:t>
            </a:r>
          </a:p>
          <a:p>
            <a:pPr rtl="0" lvl="0">
              <a:buNone/>
            </a:pPr>
            <a:r>
              <a:rPr sz="1400" lang="en"/>
              <a:t>	add curr to path, set path on curr</a:t>
            </a:r>
          </a:p>
          <a:p>
            <a:pPr rtl="0" lvl="0">
              <a:buNone/>
            </a:pPr>
            <a:r>
              <a:rPr sz="1400" lang="en"/>
              <a:t>	add curr to closed list</a:t>
            </a:r>
          </a:p>
          <a:p>
            <a:pPr rtl="0" lvl="0">
              <a:buNone/>
            </a:pPr>
            <a:r>
              <a:rPr sz="1400" lang="en"/>
              <a:t>	return true if at target of search</a:t>
            </a:r>
          </a:p>
          <a:p>
            <a:pPr rtl="0" lvl="0">
              <a:buNone/>
            </a:pPr>
            <a:r>
              <a:rPr sz="1400" lang="en"/>
              <a:t>	fetch all vertices connected to curr</a:t>
            </a:r>
          </a:p>
          <a:p>
            <a:pPr rtl="0" lvl="0">
              <a:buNone/>
            </a:pPr>
            <a:r>
              <a:rPr sz="1400" lang="en"/>
              <a:t>	for each vertex fetched </a:t>
            </a:r>
          </a:p>
          <a:p>
            <a:pPr rtl="0" lvl="0">
              <a:buNone/>
            </a:pPr>
            <a:r>
              <a:rPr sz="1400" lang="en"/>
              <a:t>		if not already visited</a:t>
            </a:r>
          </a:p>
          <a:p>
            <a:pPr rtl="0" lvl="0" indent="457200" marL="914400">
              <a:buNone/>
            </a:pPr>
            <a:r>
              <a:rPr sz="1400" lang="en"/>
              <a:t>add to search tree</a:t>
            </a:r>
          </a:p>
          <a:p>
            <a:pPr rtl="0" lvl="0" indent="457200">
              <a:buNone/>
            </a:pPr>
            <a:r>
              <a:rPr sz="1400" lang="en"/>
              <a:t>		append to open list</a:t>
            </a:r>
          </a:p>
          <a:p>
            <a:pPr rtl="0" lvl="0">
              <a:buNone/>
            </a:pPr>
            <a:r>
              <a:rPr sz="1400" lang="en"/>
              <a:t>	sort open list by heuristic (ascending)</a:t>
            </a:r>
          </a:p>
          <a:p>
            <a:pPr rtl="0" lvl="0">
              <a:buNone/>
            </a:pPr>
            <a:r>
              <a:rPr sz="1400" lang="en"/>
              <a:t>	let nextNode be first node in open list</a:t>
            </a:r>
          </a:p>
          <a:p>
            <a:pPr rtl="0" lvl="0">
              <a:buNone/>
            </a:pPr>
            <a:r>
              <a:rPr sz="1400" lang="en"/>
              <a:t>	return true if DoSearch( nextNode )</a:t>
            </a:r>
          </a:p>
          <a:p>
            <a:pPr rtl="0" lvl="0">
              <a:buNone/>
            </a:pPr>
            <a:r>
              <a:rPr sz="1400" lang="en"/>
              <a:t>	otherwise return false</a:t>
            </a:r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5" name="Shape 9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6" name="Shape 96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buNone/>
            </a:pPr>
            <a:r>
              <a:rPr lang="en"/>
              <a:t>A*</a:t>
            </a:r>
          </a:p>
        </p:txBody>
      </p:sp>
      <p:sp>
        <p:nvSpPr>
          <p:cNvPr id="97" name="Shape 97"/>
          <p:cNvSpPr txBox="1"/>
          <p:nvPr>
            <p:ph idx="1" type="body"/>
          </p:nvPr>
        </p:nvSpPr>
        <p:spPr>
          <a:xfrm>
            <a:off y="9715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sz="1400" lang="en"/>
              <a:t>bool DoSearch(node curr)</a:t>
            </a:r>
          </a:p>
          <a:p>
            <a:pPr rtl="0" lvl="0">
              <a:buNone/>
            </a:pPr>
            <a:r>
              <a:rPr sz="1400" lang="en"/>
              <a:t>	add curr to path, set path on curr</a:t>
            </a:r>
          </a:p>
          <a:p>
            <a:pPr rtl="0" lvl="0">
              <a:buNone/>
            </a:pPr>
            <a:r>
              <a:rPr sz="1400" lang="en"/>
              <a:t>	add curr to closed list</a:t>
            </a:r>
          </a:p>
          <a:p>
            <a:pPr rtl="0" lvl="0">
              <a:buNone/>
            </a:pPr>
            <a:r>
              <a:rPr sz="1400" lang="en"/>
              <a:t>	return true if at target of search</a:t>
            </a:r>
          </a:p>
          <a:p>
            <a:pPr rtl="0" lvl="0">
              <a:buNone/>
            </a:pPr>
            <a:r>
              <a:rPr sz="1400" lang="en"/>
              <a:t>	fetch all vertices connected to curr</a:t>
            </a:r>
          </a:p>
          <a:p>
            <a:pPr rtl="0" lvl="0">
              <a:buNone/>
            </a:pPr>
            <a:r>
              <a:rPr sz="1400" lang="en"/>
              <a:t>	for each vertex fetched </a:t>
            </a:r>
          </a:p>
          <a:p>
            <a:pPr rtl="0" lvl="0">
              <a:buNone/>
            </a:pPr>
            <a:r>
              <a:rPr sz="1400" lang="en"/>
              <a:t>		if not already visited</a:t>
            </a:r>
          </a:p>
          <a:p>
            <a:pPr rtl="0" lvl="0" indent="457200" marL="914400">
              <a:buNone/>
            </a:pPr>
            <a:r>
              <a:rPr sz="1400" lang="en"/>
              <a:t>add to search tree</a:t>
            </a:r>
          </a:p>
          <a:p>
            <a:pPr rtl="0" lvl="0">
              <a:buNone/>
            </a:pPr>
            <a:r>
              <a:rPr sz="1400" lang="en"/>
              <a:t>			add to open list</a:t>
            </a:r>
          </a:p>
          <a:p>
            <a:pPr rtl="0" lvl="0">
              <a:buNone/>
            </a:pPr>
            <a:r>
              <a:rPr sz="1400" lang="en"/>
              <a:t>		else if </a:t>
            </a:r>
            <a:r>
              <a:rPr sz="1400" lang="en">
                <a:solidFill>
                  <a:schemeClr val="dk1"/>
                </a:solidFill>
              </a:rPr>
              <a:t>new path less expensive</a:t>
            </a:r>
          </a:p>
          <a:p>
            <a:pPr rtl="0" lvl="0">
              <a:buNone/>
            </a:pPr>
            <a:r>
              <a:rPr sz="1400" lang="en">
                <a:solidFill>
                  <a:schemeClr val="dk1"/>
                </a:solidFill>
              </a:rPr>
              <a:t>			change parent in search tree</a:t>
            </a:r>
          </a:p>
          <a:p>
            <a:pPr rtl="0" lvl="0">
              <a:buNone/>
            </a:pPr>
            <a:r>
              <a:rPr sz="1400" lang="en">
                <a:solidFill>
                  <a:schemeClr val="dk1"/>
                </a:solidFill>
              </a:rPr>
              <a:t>			re-add to open list</a:t>
            </a:r>
          </a:p>
          <a:p>
            <a:pPr rtl="0" lvl="0">
              <a:buNone/>
            </a:pPr>
            <a:r>
              <a:rPr sz="1400" lang="en">
                <a:solidFill>
                  <a:schemeClr val="dk1"/>
                </a:solidFill>
              </a:rPr>
              <a:t>			remove from closed list</a:t>
            </a:r>
          </a:p>
          <a:p>
            <a:r>
              <a:t/>
            </a:r>
          </a:p>
        </p:txBody>
      </p: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1" name="Shape 10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2" name="Shape 102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buNone/>
            </a:pPr>
            <a:r>
              <a:rPr lang="en"/>
              <a:t>A* continued</a:t>
            </a:r>
          </a:p>
        </p:txBody>
      </p:sp>
      <p:sp>
        <p:nvSpPr>
          <p:cNvPr id="103" name="Shape 103"/>
          <p:cNvSpPr txBox="1"/>
          <p:nvPr>
            <p:ph idx="1" type="body"/>
          </p:nvPr>
        </p:nvSpPr>
        <p:spPr>
          <a:xfrm>
            <a:off y="9715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Clr>
                <a:schemeClr val="dk1"/>
              </a:buClr>
              <a:buSzPct val="78571"/>
              <a:buFont typeface="Arial"/>
              <a:buNone/>
            </a:pPr>
            <a:r>
              <a:rPr sz="1400" lang="en">
                <a:solidFill>
                  <a:schemeClr val="dk1"/>
                </a:solidFill>
              </a:rPr>
              <a:t>	sort open list by sum(heuristic+path cost) (ascending)</a:t>
            </a:r>
          </a:p>
          <a:p>
            <a:pPr rtl="0" lvl="0">
              <a:buClr>
                <a:schemeClr val="dk1"/>
              </a:buClr>
              <a:buSzPct val="78571"/>
              <a:buFont typeface="Arial"/>
              <a:buNone/>
            </a:pPr>
            <a:r>
              <a:rPr sz="1400" lang="en">
                <a:solidFill>
                  <a:schemeClr val="dk1"/>
                </a:solidFill>
              </a:rPr>
              <a:t>	let nextNode be first node in open list</a:t>
            </a:r>
          </a:p>
          <a:p>
            <a:pPr rtl="0" lvl="0">
              <a:buClr>
                <a:schemeClr val="dk1"/>
              </a:buClr>
              <a:buSzPct val="78571"/>
              <a:buFont typeface="Arial"/>
              <a:buNone/>
            </a:pPr>
            <a:r>
              <a:rPr sz="1400" lang="en">
                <a:solidFill>
                  <a:schemeClr val="dk1"/>
                </a:solidFill>
              </a:rPr>
              <a:t>	return true if DoSearch( nextNode )</a:t>
            </a:r>
          </a:p>
          <a:p>
            <a:pPr rtl="0" lvl="0">
              <a:buClr>
                <a:schemeClr val="dk1"/>
              </a:buClr>
              <a:buSzPct val="78571"/>
              <a:buFont typeface="Arial"/>
              <a:buNone/>
            </a:pPr>
            <a:r>
              <a:rPr sz="1400" lang="en">
                <a:solidFill>
                  <a:schemeClr val="dk1"/>
                </a:solidFill>
              </a:rPr>
              <a:t>	otherwise return false</a:t>
            </a:r>
          </a:p>
          <a:p>
            <a:r>
              <a:t/>
            </a:r>
          </a:p>
        </p:txBody>
      </p:sp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7" name="Shape 10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8" name="Shape 108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"/>
              <a:t>Implementation</a:t>
            </a:r>
          </a:p>
        </p:txBody>
      </p:sp>
      <p:sp>
        <p:nvSpPr>
          <p:cNvPr id="109" name="Shape 109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sz="2400" lang="en"/>
              <a:t>Three base classes:</a:t>
            </a:r>
          </a:p>
          <a:p>
            <a:pPr rtl="0" lvl="0">
              <a:buNone/>
            </a:pPr>
            <a:r>
              <a:rPr sz="2400" lang="en"/>
              <a:t>  - Tree, Graph, Search</a:t>
            </a:r>
          </a:p>
          <a:p>
            <a:pPr rtl="0" lvl="0">
              <a:buNone/>
            </a:pPr>
            <a:r>
              <a:rPr sz="2400" lang="en"/>
              <a:t>Classes inheriting from Search:</a:t>
            </a:r>
          </a:p>
          <a:p>
            <a:pPr rtl="0" lvl="0">
              <a:buNone/>
            </a:pPr>
            <a:r>
              <a:rPr sz="2400" lang="en"/>
              <a:t>  - AStar, DFS, BFS, GBFS</a:t>
            </a:r>
          </a:p>
        </p:txBody>
      </p:sp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3" name="Shape 11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4" name="Shape 114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buNone/>
            </a:pPr>
            <a:r>
              <a:rPr lang="en"/>
              <a:t>Graph</a:t>
            </a:r>
          </a:p>
        </p:txBody>
      </p:sp>
      <p:sp>
        <p:nvSpPr>
          <p:cNvPr id="115" name="Shape 115"/>
          <p:cNvSpPr txBox="1"/>
          <p:nvPr>
            <p:ph idx="1" type="body"/>
          </p:nvPr>
        </p:nvSpPr>
        <p:spPr>
          <a:xfrm>
            <a:off y="982375" x="457200"/>
            <a:ext cy="695700" cx="45135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u="sng" sz="2400" lang="en">
                <a:solidFill>
                  <a:schemeClr val="hlink"/>
                </a:solidFill>
                <a:hlinkClick r:id="rId3"/>
              </a:rPr>
              <a:t>Vertex</a:t>
            </a:r>
            <a:r>
              <a:rPr sz="2400" lang="en"/>
              <a:t> and </a:t>
            </a:r>
            <a:r>
              <a:rPr u="sng" sz="2400" lang="en">
                <a:solidFill>
                  <a:schemeClr val="hlink"/>
                </a:solidFill>
                <a:hlinkClick r:id="rId4"/>
              </a:rPr>
              <a:t>Edge</a:t>
            </a:r>
            <a:r>
              <a:rPr sz="2400" lang="en"/>
              <a:t> structs.</a:t>
            </a:r>
          </a:p>
        </p:txBody>
      </p:sp>
      <p:sp>
        <p:nvSpPr>
          <p:cNvPr id="116" name="Shape 116"/>
          <p:cNvSpPr txBox="1"/>
          <p:nvPr>
            <p:ph idx="2" type="title"/>
          </p:nvPr>
        </p:nvSpPr>
        <p:spPr>
          <a:xfrm>
            <a:off y="151332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buNone/>
            </a:pPr>
            <a:r>
              <a:rPr lang="en"/>
              <a:t>Tree</a:t>
            </a:r>
          </a:p>
        </p:txBody>
      </p:sp>
      <p:sp>
        <p:nvSpPr>
          <p:cNvPr id="117" name="Shape 117"/>
          <p:cNvSpPr txBox="1"/>
          <p:nvPr>
            <p:ph idx="3" type="body"/>
          </p:nvPr>
        </p:nvSpPr>
        <p:spPr>
          <a:xfrm>
            <a:off y="2289725" x="457200"/>
            <a:ext cy="695700" cx="45135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u="sng" sz="2400" lang="en">
                <a:solidFill>
                  <a:schemeClr val="hlink"/>
                </a:solidFill>
                <a:hlinkClick r:id="rId5"/>
              </a:rPr>
              <a:t>Node</a:t>
            </a:r>
            <a:r>
              <a:rPr sz="2400" lang="en"/>
              <a:t> struct.</a:t>
            </a:r>
          </a:p>
        </p:txBody>
      </p:sp>
      <p:sp>
        <p:nvSpPr>
          <p:cNvPr id="118" name="Shape 118"/>
          <p:cNvSpPr txBox="1"/>
          <p:nvPr>
            <p:ph idx="4" type="title"/>
          </p:nvPr>
        </p:nvSpPr>
        <p:spPr>
          <a:xfrm>
            <a:off y="28206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buNone/>
            </a:pPr>
            <a:r>
              <a:rPr lang="en"/>
              <a:t>Search</a:t>
            </a:r>
          </a:p>
        </p:txBody>
      </p:sp>
      <p:sp>
        <p:nvSpPr>
          <p:cNvPr id="119" name="Shape 119"/>
          <p:cNvSpPr txBox="1"/>
          <p:nvPr>
            <p:ph idx="5" type="body"/>
          </p:nvPr>
        </p:nvSpPr>
        <p:spPr>
          <a:xfrm>
            <a:off y="3597075" x="457200"/>
            <a:ext cy="695700" cx="45135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u="sng" sz="2400" lang="en">
                <a:solidFill>
                  <a:schemeClr val="hlink"/>
                </a:solidFill>
                <a:hlinkClick r:id="rId6"/>
              </a:rPr>
              <a:t>DoSearch</a:t>
            </a:r>
            <a:r>
              <a:rPr sz="2400" lang="en"/>
              <a:t> method.</a:t>
            </a:r>
          </a:p>
        </p:txBody>
      </p:sp>
    </p:spTree>
  </p:cSld>
  <p:clrMapOvr>
    <a:masterClrMapping/>
  </p:clrMapOvr>
  <p:transition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3" name="Shape 12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4" name="Shape 124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buNone/>
            </a:pPr>
            <a:r>
              <a:rPr lang="en"/>
              <a:t>Timing Tests</a:t>
            </a:r>
          </a:p>
        </p:txBody>
      </p:sp>
      <p:sp>
        <p:nvSpPr>
          <p:cNvPr id="125" name="Shape 125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sz="2400" lang="en"/>
              <a:t>Random graphs, varying vertex amounts, average of five edges per vertex.</a:t>
            </a:r>
          </a:p>
          <a:p>
            <a:r>
              <a:t/>
            </a:r>
          </a:p>
          <a:p>
            <a:pPr rtl="0" lvl="0">
              <a:buNone/>
            </a:pPr>
            <a:r>
              <a:rPr sz="2400" lang="en"/>
              <a:t>For sizes 50 - 500 in increments of 50.</a:t>
            </a:r>
          </a:p>
          <a:p>
            <a:r>
              <a:t/>
            </a:r>
          </a:p>
          <a:p>
            <a:pPr rtl="0" lvl="0">
              <a:buNone/>
            </a:pPr>
            <a:r>
              <a:rPr sz="2400" lang="en"/>
              <a:t>700 trials of each search with 10 different graphs at each increment (no A*).</a:t>
            </a:r>
          </a:p>
          <a:p>
            <a:r>
              <a:t/>
            </a:r>
          </a:p>
          <a:p>
            <a:r>
              <a:t/>
            </a:r>
          </a:p>
        </p:txBody>
      </p:sp>
    </p:spTree>
  </p:cSld>
  <p:clrMapOvr>
    <a:masterClrMapping/>
  </p:clrMapOvr>
  <p:transition spd="slow">
    <p:cut/>
  </p:transition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9" name="Shape 12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0" name="Shape 130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"/>
              <a:t>Results</a:t>
            </a:r>
          </a:p>
        </p:txBody>
      </p:sp>
      <p:sp>
        <p:nvSpPr>
          <p:cNvPr id="131" name="Shape 131"/>
          <p:cNvSpPr txBox="1"/>
          <p:nvPr>
            <p:ph idx="1" type="body"/>
          </p:nvPr>
        </p:nvSpPr>
        <p:spPr>
          <a:xfrm>
            <a:off y="1200150" x="457200"/>
            <a:ext cy="1496400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sz="2400" lang="en"/>
              <a:t>DFS, BFS roughly same scaling.</a:t>
            </a:r>
          </a:p>
          <a:p>
            <a:pPr rtl="0" lvl="0">
              <a:buNone/>
            </a:pPr>
            <a:r>
              <a:rPr sz="2400" lang="en"/>
              <a:t>GBFS far out scales others in timing:</a:t>
            </a:r>
          </a:p>
          <a:p>
            <a:pPr>
              <a:buNone/>
            </a:pPr>
            <a:r>
              <a:rPr sz="2400" lang="en"/>
              <a:t> - This makes sense for random graphs</a:t>
            </a:r>
          </a:p>
        </p:txBody>
      </p:sp>
      <p:pic>
        <p:nvPicPr>
          <p:cNvPr id="132" name="Shape 132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2696549" x="2692612"/>
            <a:ext cy="2328950" cx="3758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8" name="Shape 2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9" name="Shape 29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"/>
              <a:t>Overview</a:t>
            </a:r>
          </a:p>
        </p:txBody>
      </p:sp>
      <p:sp>
        <p:nvSpPr>
          <p:cNvPr id="30" name="Shape 30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lang="en"/>
              <a:t> - Review of search algorithms (if needed)</a:t>
            </a:r>
          </a:p>
          <a:p>
            <a:pPr rtl="0" lvl="0">
              <a:buNone/>
            </a:pPr>
            <a:r>
              <a:rPr lang="en"/>
              <a:t> - Pseudocode</a:t>
            </a:r>
          </a:p>
          <a:p>
            <a:pPr rtl="0" lvl="0">
              <a:buNone/>
            </a:pPr>
            <a:r>
              <a:rPr lang="en"/>
              <a:t> - Implementation</a:t>
            </a:r>
          </a:p>
          <a:p>
            <a:pPr>
              <a:buNone/>
            </a:pPr>
            <a:r>
              <a:rPr lang="en"/>
              <a:t> - Timing tests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4" name="Shape 3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5" name="Shape 35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buNone/>
            </a:pPr>
            <a:r>
              <a:rPr lang="en"/>
              <a:t>Searches Used</a:t>
            </a:r>
          </a:p>
        </p:txBody>
      </p:sp>
      <p:sp>
        <p:nvSpPr>
          <p:cNvPr id="36" name="Shape 36"/>
          <p:cNvSpPr txBox="1"/>
          <p:nvPr>
            <p:ph idx="1" type="body"/>
          </p:nvPr>
        </p:nvSpPr>
        <p:spPr>
          <a:xfrm>
            <a:off y="1200150" x="457200"/>
            <a:ext cy="3725699" cx="38151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lang="en"/>
              <a:t>- Depth First</a:t>
            </a:r>
          </a:p>
          <a:p>
            <a:pPr rtl="0" lvl="0">
              <a:buNone/>
            </a:pPr>
            <a:r>
              <a:rPr lang="en"/>
              <a:t>- Breadth First</a:t>
            </a:r>
          </a:p>
          <a:p>
            <a:pPr rtl="0" lvl="0">
              <a:buNone/>
            </a:pPr>
            <a:r>
              <a:rPr lang="en"/>
              <a:t>- Greedy Best First</a:t>
            </a:r>
          </a:p>
          <a:p>
            <a:pPr lvl="0">
              <a:buNone/>
            </a:pPr>
            <a:r>
              <a:rPr lang="en"/>
              <a:t>- A*</a:t>
            </a:r>
          </a:p>
        </p:txBody>
      </p:sp>
      <p:pic>
        <p:nvPicPr>
          <p:cNvPr id="37" name="Shape 37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537699" x="5930025"/>
            <a:ext cy="4388149" cx="2900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1" name="Shape 4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2" name="Shape 42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"/>
              <a:t>Depth First Search</a:t>
            </a:r>
          </a:p>
        </p:txBody>
      </p:sp>
      <p:pic>
        <p:nvPicPr>
          <p:cNvPr id="43" name="Shape 43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1504946" x="1363774"/>
            <a:ext cy="3050003" cx="2016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4" name="Shape 44"/>
          <p:cNvPicPr preferRelativeResize="0"/>
          <p:nvPr/>
        </p:nvPicPr>
        <p:blipFill>
          <a:blip r:embed="rId4"/>
          <a:stretch>
            <a:fillRect/>
          </a:stretch>
        </p:blipFill>
        <p:spPr>
          <a:xfrm>
            <a:off y="1504950" x="5764125"/>
            <a:ext cy="3049999" cx="20161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45" name="Shape 45"/>
          <p:cNvCxnSpPr/>
          <p:nvPr/>
        </p:nvCxnSpPr>
        <p:spPr>
          <a:xfrm>
            <a:off y="1238500" x="4572000"/>
            <a:ext cy="3614099" cx="0"/>
          </a:xfrm>
          <a:prstGeom prst="straightConnector1">
            <a:avLst/>
          </a:prstGeom>
          <a:noFill/>
          <a:ln w="19050" cap="flat">
            <a:solidFill>
              <a:schemeClr val="dk2"/>
            </a:solidFill>
            <a:prstDash val="solid"/>
            <a:round/>
            <a:headEnd w="lg" len="lg" type="none"/>
            <a:tailEnd w="lg" len="lg" type="none"/>
          </a:ln>
        </p:spPr>
      </p:cxn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9" name="Shape 4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0" name="Shape 50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buNone/>
            </a:pPr>
            <a:r>
              <a:rPr lang="en"/>
              <a:t>Breadth First Search</a:t>
            </a:r>
          </a:p>
        </p:txBody>
      </p:sp>
      <p:cxnSp>
        <p:nvCxnSpPr>
          <p:cNvPr id="51" name="Shape 51"/>
          <p:cNvCxnSpPr/>
          <p:nvPr/>
        </p:nvCxnSpPr>
        <p:spPr>
          <a:xfrm>
            <a:off y="1238500" x="4572000"/>
            <a:ext cy="3614099" cx="0"/>
          </a:xfrm>
          <a:prstGeom prst="straightConnector1">
            <a:avLst/>
          </a:prstGeom>
          <a:noFill/>
          <a:ln w="19050" cap="flat">
            <a:solidFill>
              <a:schemeClr val="dk2"/>
            </a:solidFill>
            <a:prstDash val="solid"/>
            <a:round/>
            <a:headEnd w="lg" len="lg" type="none"/>
            <a:tailEnd w="lg" len="lg" type="none"/>
          </a:ln>
        </p:spPr>
      </p:cxnSp>
      <p:pic>
        <p:nvPicPr>
          <p:cNvPr id="52" name="Shape 52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1504950" x="1376575"/>
            <a:ext cy="3049988" cx="2016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3" name="Shape 53"/>
          <p:cNvPicPr preferRelativeResize="0"/>
          <p:nvPr/>
        </p:nvPicPr>
        <p:blipFill>
          <a:blip r:embed="rId4"/>
          <a:stretch>
            <a:fillRect/>
          </a:stretch>
        </p:blipFill>
        <p:spPr>
          <a:xfrm>
            <a:off y="1504950" x="5751325"/>
            <a:ext cy="3049988" cx="2016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7" name="Shape 5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8" name="Shape 58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buNone/>
            </a:pPr>
            <a:r>
              <a:rPr lang="en"/>
              <a:t>Greedy Best First Search</a:t>
            </a:r>
          </a:p>
        </p:txBody>
      </p:sp>
      <p:cxnSp>
        <p:nvCxnSpPr>
          <p:cNvPr id="59" name="Shape 59"/>
          <p:cNvCxnSpPr/>
          <p:nvPr/>
        </p:nvCxnSpPr>
        <p:spPr>
          <a:xfrm>
            <a:off y="1238500" x="4572000"/>
            <a:ext cy="3614099" cx="0"/>
          </a:xfrm>
          <a:prstGeom prst="straightConnector1">
            <a:avLst/>
          </a:prstGeom>
          <a:noFill/>
          <a:ln w="19050" cap="flat">
            <a:solidFill>
              <a:schemeClr val="dk2"/>
            </a:solidFill>
            <a:prstDash val="solid"/>
            <a:round/>
            <a:headEnd w="lg" len="lg" type="none"/>
            <a:tailEnd w="lg" len="lg" type="none"/>
          </a:ln>
        </p:spPr>
      </p:cxnSp>
      <p:pic>
        <p:nvPicPr>
          <p:cNvPr id="60" name="Shape 60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1504950" x="1376575"/>
            <a:ext cy="3049988" cx="2016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1" name="Shape 61"/>
          <p:cNvPicPr preferRelativeResize="0"/>
          <p:nvPr/>
        </p:nvPicPr>
        <p:blipFill>
          <a:blip r:embed="rId4"/>
          <a:stretch>
            <a:fillRect/>
          </a:stretch>
        </p:blipFill>
        <p:spPr>
          <a:xfrm>
            <a:off y="1504950" x="5751325"/>
            <a:ext cy="3049988" cx="2016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5" name="Shape 6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6" name="Shape 66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buNone/>
            </a:pPr>
            <a:r>
              <a:rPr lang="en"/>
              <a:t>Greedy Best First Search</a:t>
            </a:r>
          </a:p>
        </p:txBody>
      </p:sp>
      <p:pic>
        <p:nvPicPr>
          <p:cNvPr id="67" name="Shape 67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1037725" x="3294787"/>
            <a:ext cy="3864329" cx="255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1" name="Shape 7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2" name="Shape 72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buNone/>
            </a:pPr>
            <a:r>
              <a:rPr lang="en"/>
              <a:t>A* Search</a:t>
            </a:r>
          </a:p>
        </p:txBody>
      </p:sp>
      <p:pic>
        <p:nvPicPr>
          <p:cNvPr id="73" name="Shape 73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1036400" x="3294800"/>
            <a:ext cy="3864330" cx="255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7" name="Shape 7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8" name="Shape 78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"/>
              <a:t>DFS</a:t>
            </a:r>
          </a:p>
        </p:txBody>
      </p:sp>
      <p:sp>
        <p:nvSpPr>
          <p:cNvPr id="79" name="Shape 79"/>
          <p:cNvSpPr txBox="1"/>
          <p:nvPr>
            <p:ph idx="1" type="body"/>
          </p:nvPr>
        </p:nvSpPr>
        <p:spPr>
          <a:xfrm>
            <a:off y="9715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sz="1400" lang="en"/>
              <a:t>bool DoSearch(node curr)</a:t>
            </a:r>
          </a:p>
          <a:p>
            <a:pPr rtl="0" lvl="0">
              <a:buNone/>
            </a:pPr>
            <a:r>
              <a:rPr sz="1400" lang="en"/>
              <a:t>	add curr to path, set path on curr</a:t>
            </a:r>
          </a:p>
          <a:p>
            <a:pPr rtl="0" lvl="0">
              <a:buNone/>
            </a:pPr>
            <a:r>
              <a:rPr sz="1400" lang="en"/>
              <a:t>	add curr to closed list</a:t>
            </a:r>
          </a:p>
          <a:p>
            <a:pPr rtl="0" lvl="0">
              <a:buNone/>
            </a:pPr>
            <a:r>
              <a:rPr sz="1400" lang="en"/>
              <a:t>	return true if at target of search</a:t>
            </a:r>
          </a:p>
          <a:p>
            <a:pPr rtl="0" lvl="0">
              <a:buNone/>
            </a:pPr>
            <a:r>
              <a:rPr sz="1400" lang="en"/>
              <a:t>	fetch all vertices connected to curr</a:t>
            </a:r>
          </a:p>
          <a:p>
            <a:pPr rtl="0" lvl="0">
              <a:buNone/>
            </a:pPr>
            <a:r>
              <a:rPr sz="1400" lang="en"/>
              <a:t>	for each vertex fetched </a:t>
            </a:r>
          </a:p>
          <a:p>
            <a:pPr rtl="0" lvl="0">
              <a:buNone/>
            </a:pPr>
            <a:r>
              <a:rPr sz="1400" lang="en"/>
              <a:t>		if not already visited</a:t>
            </a:r>
          </a:p>
          <a:p>
            <a:pPr rtl="0" lvl="0" indent="457200" marL="914400">
              <a:buNone/>
            </a:pPr>
            <a:r>
              <a:rPr sz="1400" lang="en"/>
              <a:t>add to search tree</a:t>
            </a:r>
          </a:p>
          <a:p>
            <a:pPr rtl="0" lvl="0" indent="457200">
              <a:buNone/>
            </a:pPr>
            <a:r>
              <a:rPr sz="1400" lang="en"/>
              <a:t>		prepend to open list</a:t>
            </a:r>
          </a:p>
          <a:p>
            <a:pPr rtl="0" lvl="0">
              <a:buNone/>
            </a:pPr>
            <a:r>
              <a:rPr sz="1400" lang="en"/>
              <a:t>	let nextNode be first node in open list</a:t>
            </a:r>
          </a:p>
          <a:p>
            <a:pPr rtl="0" lvl="0">
              <a:buNone/>
            </a:pPr>
            <a:r>
              <a:rPr sz="1400" lang="en"/>
              <a:t>	return true if DoSearch( nextNode )</a:t>
            </a:r>
          </a:p>
          <a:p>
            <a:pPr rtl="0" lvl="0">
              <a:buNone/>
            </a:pPr>
            <a:r>
              <a:rPr sz="1400" lang="en"/>
              <a:t>	otherwise return false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xmlns:r="http://schemas.openxmlformats.org/officeDocument/2006/relationships" name="light-gradient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